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strument Sans Semi Bold"/>
      <p:regular r:id="rId15"/>
    </p:embeddedFont>
    <p:embeddedFont>
      <p:font typeface="Instrument Sans Semi Bold"/>
      <p:regular r:id="rId16"/>
    </p:embeddedFon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67351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기반 청구 이상감지 시스템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빌링 운영팀의 월별 성과 분석 및 전략 수립을 위한 지능형 솔루션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30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프로젝트 개요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25497"/>
            <a:ext cx="4196358" cy="3341013"/>
          </a:xfrm>
          <a:prstGeom prst="roundRect">
            <a:avLst>
              <a:gd name="adj" fmla="val 4379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025497"/>
            <a:ext cx="121920" cy="3341013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282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문제 정의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773210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월 수천 개 서비스의 이상 패턴을 수동으로 감지하기 어려움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42524" y="4578310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영업일 수 변화(공휴일, 주말)가 분석에서 누락됨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2524" y="5383411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이상 패턴 발견 시점이 늦어 비즈니스 기회 상실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025497"/>
            <a:ext cx="4196358" cy="3341013"/>
          </a:xfrm>
          <a:prstGeom prst="roundRect">
            <a:avLst>
              <a:gd name="adj" fmla="val 4379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186482" y="3025497"/>
            <a:ext cx="121920" cy="3341013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1" name="Text 9"/>
          <p:cNvSpPr/>
          <p:nvPr/>
        </p:nvSpPr>
        <p:spPr>
          <a:xfrm>
            <a:off x="5565696" y="3282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솔루션 개요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565696" y="3773210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기반 자동 이상 탐지: 한국 공휴일을 고려한 지능형 패턴 분석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565696" y="4578310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Azure 클라우드 연동: 대용량 월별 데이터 실시간 처리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565696" y="5383411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채팅 분석: 자연어 질문으로 즉시 인사이트 획득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3025497"/>
            <a:ext cx="4196358" cy="3341013"/>
          </a:xfrm>
          <a:prstGeom prst="roundRect">
            <a:avLst>
              <a:gd name="adj" fmla="val 4379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9609653" y="3025497"/>
            <a:ext cx="121920" cy="3341013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7" name="Text 15"/>
          <p:cNvSpPr/>
          <p:nvPr/>
        </p:nvSpPr>
        <p:spPr>
          <a:xfrm>
            <a:off x="9988868" y="3282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대상 사용자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988868" y="3773210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빌링 운영팀을 주 사용자로 하여 월별 성과 분석, 이상 탐지, 전략 수립 지원에 활용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시스템 아키텍처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사용자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263473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빌링 운영팀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Streamlit UI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399561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반응형 웹 대시보드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데이터 처리 엔진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535650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데이터 가공 및 분석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41074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Azure Storage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641074" y="671738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데이터 저장소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02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데이터 처리 프로세스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92774"/>
            <a:ext cx="6436400" cy="226814"/>
          </a:xfrm>
          <a:prstGeom prst="roundRect">
            <a:avLst>
              <a:gd name="adj" fmla="val 90006"/>
            </a:avLst>
          </a:prstGeom>
          <a:solidFill>
            <a:srgbClr val="CEE6FD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6464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파일 업로드 &amp; 자동 인식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136821"/>
            <a:ext cx="59827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CSV/Excel 파일 드래그 앤 드롭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0604" y="3579019"/>
            <a:ext cx="59827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자동 인코딩 감지 (UTF-8, EUC-KR)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0604" y="4021217"/>
            <a:ext cx="59827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컬럼 구조 패턴 매칭 및 데이터 품질 검증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00211" y="1852613"/>
            <a:ext cx="6436400" cy="226814"/>
          </a:xfrm>
          <a:prstGeom prst="roundRect">
            <a:avLst>
              <a:gd name="adj" fmla="val 90006"/>
            </a:avLst>
          </a:prstGeom>
          <a:solidFill>
            <a:srgbClr val="CEE6FD"/>
          </a:solidFill>
          <a:ln/>
        </p:spPr>
      </p:sp>
      <p:sp>
        <p:nvSpPr>
          <p:cNvPr id="9" name="Text 7"/>
          <p:cNvSpPr/>
          <p:nvPr/>
        </p:nvSpPr>
        <p:spPr>
          <a:xfrm>
            <a:off x="7627025" y="23062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구조 분석 &amp; 표준화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27025" y="2796659"/>
            <a:ext cx="59827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시계열 컬럼 식별 (m1, m2, m3...)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27025" y="3238857"/>
            <a:ext cx="59827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LOB/서비스 정보 추출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27025" y="3681055"/>
            <a:ext cx="59827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메트릭 컬럼 매핑 (청구금액, 회선수, ARPU)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121116"/>
            <a:ext cx="6436400" cy="226814"/>
          </a:xfrm>
          <a:prstGeom prst="roundRect">
            <a:avLst>
              <a:gd name="adj" fmla="val 90006"/>
            </a:avLst>
          </a:prstGeom>
          <a:solidFill>
            <a:srgbClr val="CEE6FD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55747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분석 실행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20604" y="6065163"/>
            <a:ext cx="59827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사용자 질문 의도 분석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020604" y="6507361"/>
            <a:ext cx="59827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적절한 분석 알고리즘 선택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020604" y="6949559"/>
            <a:ext cx="59827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실시간 계산 및 인사이트 생성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00211" y="4780955"/>
            <a:ext cx="6436400" cy="226814"/>
          </a:xfrm>
          <a:prstGeom prst="roundRect">
            <a:avLst>
              <a:gd name="adj" fmla="val 90006"/>
            </a:avLst>
          </a:prstGeom>
          <a:solidFill>
            <a:srgbClr val="CEE6FD"/>
          </a:solidFill>
          <a:ln/>
        </p:spPr>
      </p:sp>
      <p:sp>
        <p:nvSpPr>
          <p:cNvPr id="19" name="Text 17"/>
          <p:cNvSpPr/>
          <p:nvPr/>
        </p:nvSpPr>
        <p:spPr>
          <a:xfrm>
            <a:off x="7627025" y="5234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결과 시각화 &amp; 대화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627025" y="5725001"/>
            <a:ext cx="59827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동적 차트 생성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627025" y="6167199"/>
            <a:ext cx="59827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자연어 해석 제공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627025" y="6609398"/>
            <a:ext cx="59827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추가 질문 유도 및 결과 저장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7459" y="779502"/>
            <a:ext cx="4482584" cy="560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주요 기술 스택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459" y="1810345"/>
            <a:ext cx="448151" cy="4481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7459" y="2482572"/>
            <a:ext cx="2349460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Backend &amp; Processing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7459" y="2941796"/>
            <a:ext cx="6469023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Python 3.9+, Pandas, NumPy, Scikit-learn을 활용한 데이터 처리 및 이상 탐지 알고리즘 구현</a:t>
            </a: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59" y="3963591"/>
            <a:ext cx="448151" cy="4481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7459" y="4635818"/>
            <a:ext cx="2241233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&amp; NLP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7459" y="5095042"/>
            <a:ext cx="6469023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OpenAI GPT-4 기반 자연어 이해 및 생성, 비즈니스 도메인 최적화, 멀티턴 대화 지원</a:t>
            </a:r>
            <a:endParaRPr lang="en-US" sz="14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59" y="5830014"/>
            <a:ext cx="448151" cy="44815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7459" y="6502241"/>
            <a:ext cx="2241233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Cloud &amp; Storage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627459" y="6961465"/>
            <a:ext cx="6469023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Azure Blob Storage로 확장 가능한 파일 저장소, 자동 백업 및 버전 관리, 고가용성 보장</a:t>
            </a:r>
            <a:endParaRPr lang="en-US" sz="1400" dirty="0"/>
          </a:p>
        </p:txBody>
      </p:sp>
      <p:sp>
        <p:nvSpPr>
          <p:cNvPr id="12" name="Shape 7"/>
          <p:cNvSpPr/>
          <p:nvPr/>
        </p:nvSpPr>
        <p:spPr>
          <a:xfrm>
            <a:off x="7541538" y="1810345"/>
            <a:ext cx="6469023" cy="1849279"/>
          </a:xfrm>
          <a:prstGeom prst="roundRect">
            <a:avLst>
              <a:gd name="adj" fmla="val 8726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7743587" y="2012394"/>
            <a:ext cx="2241233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성능 최적화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7743587" y="2471618"/>
            <a:ext cx="6064925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청크 단위 데이터 처리로 메모리 효율성 확보</a:t>
            </a:r>
            <a:endParaRPr lang="en-US" sz="1400" dirty="0"/>
          </a:p>
        </p:txBody>
      </p:sp>
      <p:sp>
        <p:nvSpPr>
          <p:cNvPr id="15" name="Text 10"/>
          <p:cNvSpPr/>
          <p:nvPr/>
        </p:nvSpPr>
        <p:spPr>
          <a:xfrm>
            <a:off x="7743587" y="2821186"/>
            <a:ext cx="6064925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지연 로딩을 통한 초기 로딩 시간 단축</a:t>
            </a: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7743587" y="3170753"/>
            <a:ext cx="6064925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캐싱 전략으로 반복 질의 성능 향상</a:t>
            </a:r>
            <a:endParaRPr lang="en-US" sz="1400" dirty="0"/>
          </a:p>
        </p:txBody>
      </p:sp>
      <p:sp>
        <p:nvSpPr>
          <p:cNvPr id="17" name="Shape 12"/>
          <p:cNvSpPr/>
          <p:nvPr/>
        </p:nvSpPr>
        <p:spPr>
          <a:xfrm>
            <a:off x="7541538" y="3838813"/>
            <a:ext cx="6469023" cy="1849279"/>
          </a:xfrm>
          <a:prstGeom prst="roundRect">
            <a:avLst>
              <a:gd name="adj" fmla="val 8726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8" name="Text 13"/>
          <p:cNvSpPr/>
          <p:nvPr/>
        </p:nvSpPr>
        <p:spPr>
          <a:xfrm>
            <a:off x="7743587" y="4040862"/>
            <a:ext cx="2241233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보안 &amp; 개인정보보호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743587" y="4500086"/>
            <a:ext cx="6064925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세션 기반 데이터 격리</a:t>
            </a:r>
            <a:endParaRPr lang="en-US" sz="1400" dirty="0"/>
          </a:p>
        </p:txBody>
      </p:sp>
      <p:sp>
        <p:nvSpPr>
          <p:cNvPr id="20" name="Text 15"/>
          <p:cNvSpPr/>
          <p:nvPr/>
        </p:nvSpPr>
        <p:spPr>
          <a:xfrm>
            <a:off x="7743587" y="4849654"/>
            <a:ext cx="6064925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파일 업로드 시 악성코드 검사</a:t>
            </a:r>
            <a:endParaRPr lang="en-US" sz="1400" dirty="0"/>
          </a:p>
        </p:txBody>
      </p:sp>
      <p:sp>
        <p:nvSpPr>
          <p:cNvPr id="21" name="Text 16"/>
          <p:cNvSpPr/>
          <p:nvPr/>
        </p:nvSpPr>
        <p:spPr>
          <a:xfrm>
            <a:off x="7743587" y="5199221"/>
            <a:ext cx="6064925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민감 데이터 자동 마스킹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946" y="560189"/>
            <a:ext cx="5092660" cy="636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핵심 기술 포인트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12946" y="1909524"/>
            <a:ext cx="6500455" cy="5763578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12946" y="1886664"/>
            <a:ext cx="6500455" cy="91440"/>
          </a:xfrm>
          <a:prstGeom prst="roundRect">
            <a:avLst>
              <a:gd name="adj" fmla="val 200501"/>
            </a:avLst>
          </a:prstGeom>
          <a:solidFill>
            <a:srgbClr val="84C1FA"/>
          </a:solidFill>
          <a:ln/>
        </p:spPr>
      </p:sp>
      <p:sp>
        <p:nvSpPr>
          <p:cNvPr id="5" name="Shape 3"/>
          <p:cNvSpPr/>
          <p:nvPr/>
        </p:nvSpPr>
        <p:spPr>
          <a:xfrm>
            <a:off x="3657600" y="1604010"/>
            <a:ext cx="611029" cy="611029"/>
          </a:xfrm>
          <a:prstGeom prst="roundRect">
            <a:avLst>
              <a:gd name="adj" fmla="val 149649"/>
            </a:avLst>
          </a:prstGeom>
          <a:solidFill>
            <a:srgbClr val="84C1FA"/>
          </a:solidFill>
          <a:ln/>
        </p:spPr>
      </p:sp>
      <p:sp>
        <p:nvSpPr>
          <p:cNvPr id="6" name="Text 4"/>
          <p:cNvSpPr/>
          <p:nvPr/>
        </p:nvSpPr>
        <p:spPr>
          <a:xfrm>
            <a:off x="3840837" y="1756767"/>
            <a:ext cx="244435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39403" y="2418755"/>
            <a:ext cx="2546271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지능형 데이터 구조 인식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39403" y="2859167"/>
            <a:ext cx="6047542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한글/영문 혼재 컬럼명 자동 인식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39403" y="3256240"/>
            <a:ext cx="6047542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정규표현식 기반 패턴 매칭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39403" y="3653314"/>
            <a:ext cx="6047542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시계열 데이터 구조 자동 탐지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939403" y="4208264"/>
            <a:ext cx="6047542" cy="2912507"/>
          </a:xfrm>
          <a:prstGeom prst="roundRect">
            <a:avLst>
              <a:gd name="adj" fmla="val 6295"/>
            </a:avLst>
          </a:prstGeom>
          <a:solidFill>
            <a:srgbClr val="F2F2F2"/>
          </a:solidFill>
          <a:ln/>
        </p:spPr>
      </p:sp>
      <p:sp>
        <p:nvSpPr>
          <p:cNvPr id="12" name="Shape 10"/>
          <p:cNvSpPr/>
          <p:nvPr/>
        </p:nvSpPr>
        <p:spPr>
          <a:xfrm>
            <a:off x="929283" y="4208264"/>
            <a:ext cx="6067782" cy="2912507"/>
          </a:xfrm>
          <a:prstGeom prst="roundRect">
            <a:avLst>
              <a:gd name="adj" fmla="val 1049"/>
            </a:avLst>
          </a:prstGeom>
          <a:solidFill>
            <a:srgbClr val="F2F2F2"/>
          </a:solidFill>
          <a:ln/>
        </p:spPr>
      </p:sp>
      <p:sp>
        <p:nvSpPr>
          <p:cNvPr id="13" name="Text 11"/>
          <p:cNvSpPr/>
          <p:nvPr/>
        </p:nvSpPr>
        <p:spPr>
          <a:xfrm>
            <a:off x="1132880" y="4361021"/>
            <a:ext cx="5660588" cy="26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# 자동 컬럼 매핑 예시def auto_detect_columns(df):    patterns = {        'lob': ['lob명', 'lob_name', 'lob이름'],        'amount': ['청구금액', 'billing_amount', '청구액']    }    # 패턴 매칭 알고리즘으로 최적 컬럼 식별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416998" y="1909524"/>
            <a:ext cx="6500455" cy="5763578"/>
          </a:xfrm>
          <a:prstGeom prst="roundRect">
            <a:avLst>
              <a:gd name="adj" fmla="val 1904"/>
            </a:avLst>
          </a:prstGeom>
          <a:solidFill>
            <a:srgbClr val="FFFFFF"/>
          </a:solidFill>
          <a:ln/>
        </p:spPr>
      </p:sp>
      <p:sp>
        <p:nvSpPr>
          <p:cNvPr id="15" name="Shape 13"/>
          <p:cNvSpPr/>
          <p:nvPr/>
        </p:nvSpPr>
        <p:spPr>
          <a:xfrm>
            <a:off x="7416998" y="1886664"/>
            <a:ext cx="6500455" cy="91440"/>
          </a:xfrm>
          <a:prstGeom prst="roundRect">
            <a:avLst>
              <a:gd name="adj" fmla="val 200501"/>
            </a:avLst>
          </a:prstGeom>
          <a:solidFill>
            <a:srgbClr val="84C1FA"/>
          </a:solidFill>
          <a:ln/>
        </p:spPr>
      </p:sp>
      <p:sp>
        <p:nvSpPr>
          <p:cNvPr id="16" name="Shape 14"/>
          <p:cNvSpPr/>
          <p:nvPr/>
        </p:nvSpPr>
        <p:spPr>
          <a:xfrm>
            <a:off x="10361652" y="1604010"/>
            <a:ext cx="611029" cy="611029"/>
          </a:xfrm>
          <a:prstGeom prst="roundRect">
            <a:avLst>
              <a:gd name="adj" fmla="val 149649"/>
            </a:avLst>
          </a:prstGeom>
          <a:solidFill>
            <a:srgbClr val="84C1FA"/>
          </a:solidFill>
          <a:ln/>
        </p:spPr>
      </p:sp>
      <p:sp>
        <p:nvSpPr>
          <p:cNvPr id="17" name="Text 15"/>
          <p:cNvSpPr/>
          <p:nvPr/>
        </p:nvSpPr>
        <p:spPr>
          <a:xfrm>
            <a:off x="10544889" y="1756767"/>
            <a:ext cx="244435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7643455" y="2418755"/>
            <a:ext cx="2546271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기반 이상 탐지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7643455" y="2859167"/>
            <a:ext cx="6047542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다중 알고리즘 조합으로 정확도 향상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643455" y="3256240"/>
            <a:ext cx="6047542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업종별 임계값 자동 조정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643455" y="3653314"/>
            <a:ext cx="6047542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실시간 이상 패턴 알림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643455" y="4208264"/>
            <a:ext cx="6047542" cy="3238381"/>
          </a:xfrm>
          <a:prstGeom prst="roundRect">
            <a:avLst>
              <a:gd name="adj" fmla="val 5661"/>
            </a:avLst>
          </a:prstGeom>
          <a:solidFill>
            <a:srgbClr val="F2F2F2"/>
          </a:solidFill>
          <a:ln/>
        </p:spPr>
      </p:sp>
      <p:sp>
        <p:nvSpPr>
          <p:cNvPr id="23" name="Shape 21"/>
          <p:cNvSpPr/>
          <p:nvPr/>
        </p:nvSpPr>
        <p:spPr>
          <a:xfrm>
            <a:off x="7633335" y="4208264"/>
            <a:ext cx="6067782" cy="3238381"/>
          </a:xfrm>
          <a:prstGeom prst="roundRect">
            <a:avLst>
              <a:gd name="adj" fmla="val 944"/>
            </a:avLst>
          </a:prstGeom>
          <a:solidFill>
            <a:srgbClr val="F2F2F2"/>
          </a:solidFill>
          <a:ln/>
        </p:spPr>
      </p:sp>
      <p:sp>
        <p:nvSpPr>
          <p:cNvPr id="24" name="Text 22"/>
          <p:cNvSpPr/>
          <p:nvPr/>
        </p:nvSpPr>
        <p:spPr>
          <a:xfrm>
            <a:off x="7836932" y="4361021"/>
            <a:ext cx="5660588" cy="2932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# 통계적 이상 탐지 알고리즘def detect_anomalies(df): # IQR 방식 + Z-score 조합 Q1, Q3 = df.quantile([0.25, 0.75]) IQR = Q3 - Q1 outliers = df[(df &lt; Q1 - 1.5*IQR) |  (df &gt; Q3 + 1.5*IQR)] return outliers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688" y="434221"/>
            <a:ext cx="3947755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주요 기능 및 화면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688" y="1342192"/>
            <a:ext cx="6569869" cy="65698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2688" y="8089702"/>
            <a:ext cx="1973818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이상 탐지 대시보드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552688" y="8494276"/>
            <a:ext cx="6569869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실시간으로 이상 패턴을 시각화하고 하이라이트하여 빠른 의사결정 지원</a:t>
            </a: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63" y="1342192"/>
            <a:ext cx="6569869" cy="65698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15463" y="8089702"/>
            <a:ext cx="1973818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채팅 분석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7515463" y="8494276"/>
            <a:ext cx="6569869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자연어 질문으로 데이터를 분석하고 인사이트를 즉시 획득할 수 있는 대화형 인터페이스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3472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향후 계획 및 비즈니스 임팩트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3779163" y="963692"/>
            <a:ext cx="15240" cy="2495907"/>
          </a:xfrm>
          <a:prstGeom prst="roundRect">
            <a:avLst>
              <a:gd name="adj" fmla="val 669768"/>
            </a:avLst>
          </a:prstGeom>
          <a:solidFill>
            <a:srgbClr val="B4CCE3"/>
          </a:solidFill>
          <a:ln/>
        </p:spPr>
      </p:sp>
      <p:sp>
        <p:nvSpPr>
          <p:cNvPr id="4" name="Shape 2"/>
          <p:cNvSpPr/>
          <p:nvPr/>
        </p:nvSpPr>
        <p:spPr>
          <a:xfrm>
            <a:off x="3334286" y="1083588"/>
            <a:ext cx="340162" cy="15240"/>
          </a:xfrm>
          <a:prstGeom prst="roundRect">
            <a:avLst>
              <a:gd name="adj" fmla="val 669768"/>
            </a:avLst>
          </a:prstGeom>
          <a:solidFill>
            <a:srgbClr val="B4CCE3"/>
          </a:solidFill>
          <a:ln/>
        </p:spPr>
      </p:sp>
      <p:sp>
        <p:nvSpPr>
          <p:cNvPr id="5" name="Shape 3"/>
          <p:cNvSpPr/>
          <p:nvPr/>
        </p:nvSpPr>
        <p:spPr>
          <a:xfrm>
            <a:off x="3659207" y="963692"/>
            <a:ext cx="255151" cy="255151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6" name="Text 4"/>
          <p:cNvSpPr/>
          <p:nvPr/>
        </p:nvSpPr>
        <p:spPr>
          <a:xfrm>
            <a:off x="3701713" y="984885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1802249" y="100262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단기 계획 (3개월)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396835" y="1293138"/>
            <a:ext cx="2822972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머신러닝 모델 도입: Random Forest, XGBoost 기반 예측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96835" y="1695688"/>
            <a:ext cx="282297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실시간 알림 시스템: Slack, 이메일 연동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396835" y="1916787"/>
            <a:ext cx="2822972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확장된 데이터 소스: 경쟁사 벤치마킹, 마케팅 캠페인 데이터</a:t>
            </a:r>
            <a:endParaRPr lang="en-US" sz="850" dirty="0"/>
          </a:p>
        </p:txBody>
      </p:sp>
      <p:sp>
        <p:nvSpPr>
          <p:cNvPr id="11" name="Shape 9"/>
          <p:cNvSpPr/>
          <p:nvPr/>
        </p:nvSpPr>
        <p:spPr>
          <a:xfrm>
            <a:off x="3899118" y="1764030"/>
            <a:ext cx="340162" cy="15240"/>
          </a:xfrm>
          <a:prstGeom prst="roundRect">
            <a:avLst>
              <a:gd name="adj" fmla="val 669768"/>
            </a:avLst>
          </a:prstGeom>
          <a:solidFill>
            <a:srgbClr val="B4CCE3"/>
          </a:solidFill>
          <a:ln/>
        </p:spPr>
      </p:sp>
      <p:sp>
        <p:nvSpPr>
          <p:cNvPr id="12" name="Shape 10"/>
          <p:cNvSpPr/>
          <p:nvPr/>
        </p:nvSpPr>
        <p:spPr>
          <a:xfrm>
            <a:off x="3659207" y="1644134"/>
            <a:ext cx="255151" cy="255151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13" name="Text 11"/>
          <p:cNvSpPr/>
          <p:nvPr/>
        </p:nvSpPr>
        <p:spPr>
          <a:xfrm>
            <a:off x="3701713" y="1665327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4353758" y="168306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중기 계획 (6개월)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4353758" y="1973580"/>
            <a:ext cx="28230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예측 분석: 3개월 후 청구 트렌드 예측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4353758" y="2194679"/>
            <a:ext cx="28230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원인 분석 AI: 이상 패턴의 근본 원인 자동 탐지</a:t>
            </a:r>
            <a:endParaRPr lang="en-US" sz="850" dirty="0"/>
          </a:p>
        </p:txBody>
      </p:sp>
      <p:sp>
        <p:nvSpPr>
          <p:cNvPr id="17" name="Text 15"/>
          <p:cNvSpPr/>
          <p:nvPr/>
        </p:nvSpPr>
        <p:spPr>
          <a:xfrm>
            <a:off x="4353758" y="2415778"/>
            <a:ext cx="28230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시스템 통합: ERP, BI 도구 연동 및 API 서비스화</a:t>
            </a:r>
            <a:endParaRPr lang="en-US" sz="850" dirty="0"/>
          </a:p>
        </p:txBody>
      </p:sp>
      <p:sp>
        <p:nvSpPr>
          <p:cNvPr id="18" name="Shape 16"/>
          <p:cNvSpPr/>
          <p:nvPr/>
        </p:nvSpPr>
        <p:spPr>
          <a:xfrm>
            <a:off x="3334286" y="2626400"/>
            <a:ext cx="340162" cy="15240"/>
          </a:xfrm>
          <a:prstGeom prst="roundRect">
            <a:avLst>
              <a:gd name="adj" fmla="val 669768"/>
            </a:avLst>
          </a:prstGeom>
          <a:solidFill>
            <a:srgbClr val="B4CCE3"/>
          </a:solidFill>
          <a:ln/>
        </p:spPr>
      </p:sp>
      <p:sp>
        <p:nvSpPr>
          <p:cNvPr id="19" name="Shape 17"/>
          <p:cNvSpPr/>
          <p:nvPr/>
        </p:nvSpPr>
        <p:spPr>
          <a:xfrm>
            <a:off x="3659207" y="2506504"/>
            <a:ext cx="255151" cy="255151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20" name="Text 18"/>
          <p:cNvSpPr/>
          <p:nvPr/>
        </p:nvSpPr>
        <p:spPr>
          <a:xfrm>
            <a:off x="3701713" y="2527697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1802249" y="254543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장기 비전 (1년)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396835" y="2835950"/>
            <a:ext cx="282297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엔터프라이즈 플랫폼: 멀티 테넌시, 권한 관리 시스템</a:t>
            </a:r>
            <a:endParaRPr lang="en-US" sz="850" dirty="0"/>
          </a:p>
        </p:txBody>
      </p:sp>
      <p:sp>
        <p:nvSpPr>
          <p:cNvPr id="23" name="Text 21"/>
          <p:cNvSpPr/>
          <p:nvPr/>
        </p:nvSpPr>
        <p:spPr>
          <a:xfrm>
            <a:off x="396835" y="3057049"/>
            <a:ext cx="282297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차세대 AI 분석: 대화형 BI, 시나리오 분석, 자동 리포트</a:t>
            </a:r>
            <a:endParaRPr lang="en-US" sz="850" dirty="0"/>
          </a:p>
        </p:txBody>
      </p:sp>
      <p:sp>
        <p:nvSpPr>
          <p:cNvPr id="24" name="Text 22"/>
          <p:cNvSpPr/>
          <p:nvPr/>
        </p:nvSpPr>
        <p:spPr>
          <a:xfrm>
            <a:off x="396835" y="3278148"/>
            <a:ext cx="282297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글로벌 시장 확장: 다국어 지원 및 국제 비즈니스 적용</a:t>
            </a:r>
            <a:endParaRPr lang="en-US" sz="850" dirty="0"/>
          </a:p>
        </p:txBody>
      </p:sp>
      <p:sp>
        <p:nvSpPr>
          <p:cNvPr id="25" name="Text 23"/>
          <p:cNvSpPr/>
          <p:nvPr/>
        </p:nvSpPr>
        <p:spPr>
          <a:xfrm>
            <a:off x="10153531" y="1700808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90%</a:t>
            </a:r>
            <a:endParaRPr lang="en-US" sz="2200" dirty="0"/>
          </a:p>
        </p:txBody>
      </p:sp>
      <p:pic>
        <p:nvPicPr>
          <p:cNvPr id="2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00536" y="992029"/>
            <a:ext cx="1701165" cy="1701165"/>
          </a:xfrm>
          <a:prstGeom prst="rect">
            <a:avLst/>
          </a:prstGeom>
        </p:spPr>
      </p:pic>
      <p:sp>
        <p:nvSpPr>
          <p:cNvPr id="27" name="Text 24"/>
          <p:cNvSpPr/>
          <p:nvPr/>
        </p:nvSpPr>
        <p:spPr>
          <a:xfrm>
            <a:off x="10142339" y="283487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분석 시간 단축</a:t>
            </a:r>
            <a:endParaRPr lang="en-US" sz="1100" dirty="0"/>
          </a:p>
        </p:txBody>
      </p:sp>
      <p:sp>
        <p:nvSpPr>
          <p:cNvPr id="28" name="Text 25"/>
          <p:cNvSpPr/>
          <p:nvPr/>
        </p:nvSpPr>
        <p:spPr>
          <a:xfrm>
            <a:off x="7461171" y="312539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수동 3일에서 자동 30분으로 단축</a:t>
            </a:r>
            <a:endParaRPr lang="en-US" sz="850" dirty="0"/>
          </a:p>
        </p:txBody>
      </p:sp>
      <p:sp>
        <p:nvSpPr>
          <p:cNvPr id="29" name="Text 26"/>
          <p:cNvSpPr/>
          <p:nvPr/>
        </p:nvSpPr>
        <p:spPr>
          <a:xfrm>
            <a:off x="10153531" y="4327446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95%</a:t>
            </a:r>
            <a:endParaRPr lang="en-US" sz="2200" dirty="0"/>
          </a:p>
        </p:txBody>
      </p:sp>
      <p:pic>
        <p:nvPicPr>
          <p:cNvPr id="3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536" y="3618667"/>
            <a:ext cx="1701165" cy="1701165"/>
          </a:xfrm>
          <a:prstGeom prst="rect">
            <a:avLst/>
          </a:prstGeom>
        </p:spPr>
      </p:pic>
      <p:sp>
        <p:nvSpPr>
          <p:cNvPr id="31" name="Text 27"/>
          <p:cNvSpPr/>
          <p:nvPr/>
        </p:nvSpPr>
        <p:spPr>
          <a:xfrm>
            <a:off x="10142339" y="546151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이상 탐지 정확도</a:t>
            </a:r>
            <a:endParaRPr lang="en-US" sz="1100" dirty="0"/>
          </a:p>
        </p:txBody>
      </p:sp>
      <p:sp>
        <p:nvSpPr>
          <p:cNvPr id="32" name="Text 28"/>
          <p:cNvSpPr/>
          <p:nvPr/>
        </p:nvSpPr>
        <p:spPr>
          <a:xfrm>
            <a:off x="7461171" y="575202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오탐/미탐 최소화로 정확한 이상 패턴 감지</a:t>
            </a:r>
            <a:endParaRPr lang="en-US" sz="850" dirty="0"/>
          </a:p>
        </p:txBody>
      </p:sp>
      <p:sp>
        <p:nvSpPr>
          <p:cNvPr id="33" name="Text 29"/>
          <p:cNvSpPr/>
          <p:nvPr/>
        </p:nvSpPr>
        <p:spPr>
          <a:xfrm>
            <a:off x="10153531" y="6954083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30%</a:t>
            </a:r>
            <a:endParaRPr lang="en-US" sz="2200" dirty="0"/>
          </a:p>
        </p:txBody>
      </p:sp>
      <p:pic>
        <p:nvPicPr>
          <p:cNvPr id="3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536" y="6245304"/>
            <a:ext cx="1701165" cy="1701165"/>
          </a:xfrm>
          <a:prstGeom prst="rect">
            <a:avLst/>
          </a:prstGeom>
        </p:spPr>
      </p:pic>
      <p:sp>
        <p:nvSpPr>
          <p:cNvPr id="35" name="Text 30"/>
          <p:cNvSpPr/>
          <p:nvPr/>
        </p:nvSpPr>
        <p:spPr>
          <a:xfrm>
            <a:off x="10142339" y="808815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비용 절감</a:t>
            </a:r>
            <a:endParaRPr lang="en-US" sz="1100" dirty="0"/>
          </a:p>
        </p:txBody>
      </p:sp>
      <p:sp>
        <p:nvSpPr>
          <p:cNvPr id="36" name="Text 31"/>
          <p:cNvSpPr/>
          <p:nvPr/>
        </p:nvSpPr>
        <p:spPr>
          <a:xfrm>
            <a:off x="7461171" y="837866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인력 및 시간 비용 절약으로 경영 효율성 증대</a:t>
            </a:r>
            <a:endParaRPr lang="en-US" sz="850" dirty="0"/>
          </a:p>
        </p:txBody>
      </p:sp>
      <p:sp>
        <p:nvSpPr>
          <p:cNvPr id="37" name="Text 32"/>
          <p:cNvSpPr/>
          <p:nvPr/>
        </p:nvSpPr>
        <p:spPr>
          <a:xfrm>
            <a:off x="10153531" y="9580721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500%</a:t>
            </a:r>
            <a:endParaRPr lang="en-US" sz="2200" dirty="0"/>
          </a:p>
        </p:txBody>
      </p:sp>
      <p:pic>
        <p:nvPicPr>
          <p:cNvPr id="3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0536" y="8871942"/>
            <a:ext cx="1701165" cy="1701165"/>
          </a:xfrm>
          <a:prstGeom prst="rect">
            <a:avLst/>
          </a:prstGeom>
        </p:spPr>
      </p:pic>
      <p:sp>
        <p:nvSpPr>
          <p:cNvPr id="39" name="Text 33"/>
          <p:cNvSpPr/>
          <p:nvPr/>
        </p:nvSpPr>
        <p:spPr>
          <a:xfrm>
            <a:off x="10142339" y="1071479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의사결정 속도</a:t>
            </a:r>
            <a:endParaRPr lang="en-US" sz="1100" dirty="0"/>
          </a:p>
        </p:txBody>
      </p:sp>
      <p:sp>
        <p:nvSpPr>
          <p:cNvPr id="40" name="Text 34"/>
          <p:cNvSpPr/>
          <p:nvPr/>
        </p:nvSpPr>
        <p:spPr>
          <a:xfrm>
            <a:off x="7461171" y="1100530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실시간 인사이트 제공으로 결정 속도 5배 향상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2025-07-23T17:51:28Z</dcterms:created>
  <dcterms:modified xsi:type="dcterms:W3CDTF">2025-07-23T17:51:28Z</dcterms:modified>
</cp:coreProperties>
</file>